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4" r:id="rId1"/>
  </p:sldMasterIdLst>
  <p:notesMasterIdLst>
    <p:notesMasterId r:id="rId10"/>
  </p:notesMasterIdLst>
  <p:sldIdLst>
    <p:sldId id="263" r:id="rId2"/>
    <p:sldId id="256" r:id="rId3"/>
    <p:sldId id="259" r:id="rId4"/>
    <p:sldId id="269" r:id="rId5"/>
    <p:sldId id="268" r:id="rId6"/>
    <p:sldId id="271" r:id="rId7"/>
    <p:sldId id="270" r:id="rId8"/>
    <p:sldId id="267" r:id="rId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314"/>
    <p:restoredTop sz="50088"/>
  </p:normalViewPr>
  <p:slideViewPr>
    <p:cSldViewPr snapToGrid="0">
      <p:cViewPr varScale="1">
        <p:scale>
          <a:sx n="45" d="100"/>
          <a:sy n="45" d="100"/>
        </p:scale>
        <p:origin x="174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37F8B8-5EEC-40F4-B6A3-1BCE8F47ACAC}" type="datetimeFigureOut">
              <a:rPr lang="es-CO" smtClean="0"/>
              <a:t>11/10/17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E51547-28FC-4BD7-9027-F777907B3481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45385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51547-28FC-4BD7-9027-F777907B3481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84985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51547-28FC-4BD7-9027-F777907B3481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11820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51547-28FC-4BD7-9027-F777907B3481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43202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51547-28FC-4BD7-9027-F777907B3481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04945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51547-28FC-4BD7-9027-F777907B3481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03057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51547-28FC-4BD7-9027-F777907B3481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100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51547-28FC-4BD7-9027-F777907B3481}" type="slidenum">
              <a:rPr lang="es-CO" smtClean="0"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391781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51547-28FC-4BD7-9027-F777907B3481}" type="slidenum">
              <a:rPr lang="es-CO" smtClean="0"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1660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04761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08503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‹Nr.›</a:t>
            </a:fld>
            <a:endParaRPr lang="es-CO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690964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171483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‹Nr.›</a:t>
            </a:fld>
            <a:endParaRPr lang="es-CO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321265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522468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00718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59122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0999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6256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11/10/17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3673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11/10/17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3491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11/10/17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14054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11/10/17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57784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11/10/17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3739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11/10/17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45238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70CC7A-E7A8-4C6B-9506-8A8C8C6D1B0C}" type="datetimeFigureOut">
              <a:rPr lang="es-CO" smtClean="0"/>
              <a:t>11/10/17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F559DBB-06EE-409D-9B2E-478A885769B6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05554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5" r:id="rId1"/>
    <p:sldLayoutId id="2147484026" r:id="rId2"/>
    <p:sldLayoutId id="2147484027" r:id="rId3"/>
    <p:sldLayoutId id="2147484028" r:id="rId4"/>
    <p:sldLayoutId id="2147484029" r:id="rId5"/>
    <p:sldLayoutId id="2147484030" r:id="rId6"/>
    <p:sldLayoutId id="2147484031" r:id="rId7"/>
    <p:sldLayoutId id="2147484032" r:id="rId8"/>
    <p:sldLayoutId id="2147484033" r:id="rId9"/>
    <p:sldLayoutId id="2147484034" r:id="rId10"/>
    <p:sldLayoutId id="2147484035" r:id="rId11"/>
    <p:sldLayoutId id="2147484036" r:id="rId12"/>
    <p:sldLayoutId id="2147484037" r:id="rId13"/>
    <p:sldLayoutId id="2147484038" r:id="rId14"/>
    <p:sldLayoutId id="2147484039" r:id="rId15"/>
    <p:sldLayoutId id="214748404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4" Type="http://schemas.openxmlformats.org/officeDocument/2006/relationships/image" Target="../media/image2.tiff"/><Relationship Id="rId5" Type="http://schemas.openxmlformats.org/officeDocument/2006/relationships/image" Target="../media/image3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tiff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tiff"/><Relationship Id="rId9" Type="http://schemas.openxmlformats.org/officeDocument/2006/relationships/image" Target="../media/image12.tiff"/><Relationship Id="rId10" Type="http://schemas.openxmlformats.org/officeDocument/2006/relationships/image" Target="../media/image13.tiff"/><Relationship Id="rId11" Type="http://schemas.openxmlformats.org/officeDocument/2006/relationships/image" Target="../media/image14.tiff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4" Type="http://schemas.openxmlformats.org/officeDocument/2006/relationships/image" Target="../media/image16.tiff"/><Relationship Id="rId5" Type="http://schemas.openxmlformats.org/officeDocument/2006/relationships/image" Target="../media/image17.tiff"/><Relationship Id="rId6" Type="http://schemas.openxmlformats.org/officeDocument/2006/relationships/image" Target="../media/image18.tiff"/><Relationship Id="rId7" Type="http://schemas.openxmlformats.org/officeDocument/2006/relationships/image" Target="../media/image19.tiff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9euAmqQ2Ap4" TargetMode="External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85776" y="134378"/>
            <a:ext cx="10931161" cy="1192779"/>
          </a:xfrm>
        </p:spPr>
        <p:txBody>
          <a:bodyPr>
            <a:normAutofit/>
          </a:bodyPr>
          <a:lstStyle/>
          <a:p>
            <a:r>
              <a:rPr lang="es-CO" b="1" dirty="0"/>
              <a:t>E</a:t>
            </a:r>
            <a:r>
              <a:rPr lang="es-CO" b="1" dirty="0" smtClean="0"/>
              <a:t>xpresi</a:t>
            </a:r>
            <a:r>
              <a:rPr lang="es-ES" b="1" dirty="0" err="1" smtClean="0"/>
              <a:t>ón</a:t>
            </a:r>
            <a:r>
              <a:rPr lang="es-ES" b="1" dirty="0" smtClean="0"/>
              <a:t> </a:t>
            </a:r>
            <a:r>
              <a:rPr lang="es-ES" b="1" dirty="0" smtClean="0"/>
              <a:t>y </a:t>
            </a:r>
            <a:r>
              <a:rPr lang="es-ES" b="1" dirty="0"/>
              <a:t>M</a:t>
            </a:r>
            <a:r>
              <a:rPr lang="es-ES" b="1" dirty="0" smtClean="0"/>
              <a:t>ovimiento</a:t>
            </a:r>
            <a:endParaRPr lang="es-CO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112873" y="1480297"/>
            <a:ext cx="3992732" cy="576262"/>
          </a:xfrm>
        </p:spPr>
        <p:txBody>
          <a:bodyPr/>
          <a:lstStyle/>
          <a:p>
            <a:r>
              <a:rPr lang="es-CO" dirty="0" smtClean="0"/>
              <a:t>Contexto Global</a:t>
            </a:r>
            <a:endParaRPr lang="es-CO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705394" y="2209700"/>
            <a:ext cx="7415944" cy="1472731"/>
          </a:xfrm>
        </p:spPr>
        <p:txBody>
          <a:bodyPr>
            <a:normAutofit fontScale="92500" lnSpcReduction="10000"/>
          </a:bodyPr>
          <a:lstStyle/>
          <a:p>
            <a:r>
              <a:rPr lang="es-CO" sz="2000" b="1" dirty="0"/>
              <a:t>Los modos en que descubrimos y expresamos nuestras ideas, sentimientos, naturaleza, cultura.</a:t>
            </a:r>
          </a:p>
          <a:p>
            <a:pPr marL="0" indent="0">
              <a:buNone/>
            </a:pPr>
            <a:endParaRPr lang="es-CO" b="1" dirty="0" smtClean="0"/>
          </a:p>
          <a:p>
            <a:pPr marL="0" indent="0">
              <a:buNone/>
            </a:pPr>
            <a:r>
              <a:rPr lang="es-CO" sz="2000" b="1" dirty="0" smtClean="0"/>
              <a:t>Filosofia y Modos de vida</a:t>
            </a:r>
          </a:p>
          <a:p>
            <a:pPr marL="0" indent="0">
              <a:buNone/>
            </a:pPr>
            <a:endParaRPr lang="es-CO" b="1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3766502" y="1491918"/>
            <a:ext cx="4494252" cy="564641"/>
          </a:xfrm>
        </p:spPr>
        <p:txBody>
          <a:bodyPr>
            <a:normAutofit/>
          </a:bodyPr>
          <a:lstStyle/>
          <a:p>
            <a:r>
              <a:rPr lang="es-CO" b="1" dirty="0" smtClean="0">
                <a:solidFill>
                  <a:srgbClr val="FF0000"/>
                </a:solidFill>
              </a:rPr>
              <a:t>Expresi</a:t>
            </a:r>
            <a:r>
              <a:rPr lang="es-ES" b="1" dirty="0" err="1" smtClean="0">
                <a:solidFill>
                  <a:srgbClr val="FF0000"/>
                </a:solidFill>
              </a:rPr>
              <a:t>ón</a:t>
            </a:r>
            <a:r>
              <a:rPr lang="es-ES" b="1" dirty="0" smtClean="0">
                <a:solidFill>
                  <a:srgbClr val="FF0000"/>
                </a:solidFill>
              </a:rPr>
              <a:t> Personal y Cultural</a:t>
            </a:r>
            <a:endParaRPr lang="es-CO" b="1" dirty="0">
              <a:solidFill>
                <a:srgbClr val="FF0000"/>
              </a:solidFill>
            </a:endParaRP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8480612" y="1344706"/>
            <a:ext cx="3200100" cy="4410591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O" dirty="0" smtClean="0"/>
              <a:t>HABILIDADES DE ENFOQUES DE APRENDIZAJE</a:t>
            </a:r>
          </a:p>
          <a:p>
            <a:r>
              <a:rPr lang="es-ES" b="1" dirty="0"/>
              <a:t>Sociales/Habilidades de Colaboración:</a:t>
            </a:r>
            <a:r>
              <a:rPr lang="es-ES" dirty="0"/>
              <a:t> Manejan y resuelven los conflictos y trabajan de manera colaborativa en grupo</a:t>
            </a:r>
            <a:endParaRPr lang="es-CO" dirty="0"/>
          </a:p>
          <a:p>
            <a:r>
              <a:rPr lang="es-ES" b="1" dirty="0"/>
              <a:t>Sociales/Habilidades de Colaboración:</a:t>
            </a:r>
            <a:r>
              <a:rPr lang="es-ES" dirty="0"/>
              <a:t> Ayudan a los demás a alcanzar sus objetivos.</a:t>
            </a:r>
            <a:endParaRPr lang="es-CO" dirty="0"/>
          </a:p>
        </p:txBody>
      </p:sp>
      <p:sp>
        <p:nvSpPr>
          <p:cNvPr id="7" name="Marcador de texto 2"/>
          <p:cNvSpPr txBox="1">
            <a:spLocks/>
          </p:cNvSpPr>
          <p:nvPr/>
        </p:nvSpPr>
        <p:spPr>
          <a:xfrm>
            <a:off x="973557" y="3659750"/>
            <a:ext cx="2792945" cy="576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dirty="0" smtClean="0"/>
              <a:t>Concepto clave</a:t>
            </a:r>
            <a:endParaRPr lang="es-CO" dirty="0"/>
          </a:p>
        </p:txBody>
      </p:sp>
      <p:sp>
        <p:nvSpPr>
          <p:cNvPr id="8" name="Marcador de texto 2"/>
          <p:cNvSpPr txBox="1">
            <a:spLocks/>
          </p:cNvSpPr>
          <p:nvPr/>
        </p:nvSpPr>
        <p:spPr>
          <a:xfrm>
            <a:off x="4268022" y="3682432"/>
            <a:ext cx="3992732" cy="576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dirty="0" smtClean="0"/>
              <a:t>Conceptos relacionados</a:t>
            </a:r>
            <a:endParaRPr lang="es-CO" dirty="0"/>
          </a:p>
        </p:txBody>
      </p:sp>
      <p:sp>
        <p:nvSpPr>
          <p:cNvPr id="9" name="CuadroTexto 8"/>
          <p:cNvSpPr txBox="1"/>
          <p:nvPr/>
        </p:nvSpPr>
        <p:spPr>
          <a:xfrm>
            <a:off x="1740278" y="4760139"/>
            <a:ext cx="1666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dirty="0" smtClean="0"/>
              <a:t>Relaciones</a:t>
            </a:r>
            <a:endParaRPr lang="es-CO" sz="2000" dirty="0"/>
          </a:p>
        </p:txBody>
      </p:sp>
      <p:sp>
        <p:nvSpPr>
          <p:cNvPr id="10" name="CuadroTexto 9"/>
          <p:cNvSpPr txBox="1"/>
          <p:nvPr/>
        </p:nvSpPr>
        <p:spPr>
          <a:xfrm>
            <a:off x="4000500" y="4806666"/>
            <a:ext cx="4120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          </a:t>
            </a:r>
            <a:r>
              <a:rPr lang="es-CO" sz="2000" dirty="0" smtClean="0"/>
              <a:t>Movimiento e interacci</a:t>
            </a:r>
            <a:r>
              <a:rPr lang="es-ES" sz="2000" dirty="0" err="1" smtClean="0"/>
              <a:t>ón</a:t>
            </a:r>
            <a:endParaRPr lang="es-CO" sz="2000" dirty="0"/>
          </a:p>
        </p:txBody>
      </p:sp>
      <p:sp>
        <p:nvSpPr>
          <p:cNvPr id="11" name="Flecha abajo 10"/>
          <p:cNvSpPr/>
          <p:nvPr/>
        </p:nvSpPr>
        <p:spPr>
          <a:xfrm>
            <a:off x="1960432" y="4329999"/>
            <a:ext cx="573055" cy="4301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Flecha abajo 11"/>
          <p:cNvSpPr/>
          <p:nvPr/>
        </p:nvSpPr>
        <p:spPr>
          <a:xfrm>
            <a:off x="5827094" y="4352322"/>
            <a:ext cx="573055" cy="4301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Título 1"/>
          <p:cNvSpPr txBox="1">
            <a:spLocks/>
          </p:cNvSpPr>
          <p:nvPr/>
        </p:nvSpPr>
        <p:spPr>
          <a:xfrm>
            <a:off x="943006" y="5581932"/>
            <a:ext cx="10737706" cy="125836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ES" sz="2000" dirty="0" smtClean="0">
                <a:solidFill>
                  <a:srgbClr val="FF0000"/>
                </a:solidFill>
              </a:rPr>
              <a:t>ENUNCIADO DE INDAGACIÓN </a:t>
            </a:r>
          </a:p>
          <a:p>
            <a:r>
              <a:rPr lang="es-ES" sz="2000" dirty="0" smtClean="0">
                <a:solidFill>
                  <a:srgbClr val="FF0000"/>
                </a:solidFill>
              </a:rPr>
              <a:t>Una expresión artística que refleja a través de los movimientos y de las interacciones que se producen, la filosofía y modos de vida de un grupo humano. </a:t>
            </a:r>
          </a:p>
        </p:txBody>
      </p:sp>
      <p:sp>
        <p:nvSpPr>
          <p:cNvPr id="14" name="13 Flecha derecha"/>
          <p:cNvSpPr/>
          <p:nvPr/>
        </p:nvSpPr>
        <p:spPr>
          <a:xfrm rot="5400000">
            <a:off x="3063209" y="2880553"/>
            <a:ext cx="397296" cy="2907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9386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454634" y="0"/>
            <a:ext cx="7665303" cy="3184562"/>
          </a:xfrm>
        </p:spPr>
        <p:txBody>
          <a:bodyPr>
            <a:normAutofit fontScale="90000"/>
          </a:bodyPr>
          <a:lstStyle/>
          <a:p>
            <a:pPr algn="ctr"/>
            <a:r>
              <a:rPr lang="es-CO" b="1" dirty="0"/>
              <a:t>Mejora tu </a:t>
            </a:r>
            <a:r>
              <a:rPr lang="es-CO" b="1" dirty="0" err="1"/>
              <a:t>expresi</a:t>
            </a:r>
            <a:r>
              <a:rPr lang="es-ES" b="1" dirty="0" err="1"/>
              <a:t>ón</a:t>
            </a:r>
            <a:r>
              <a:rPr lang="es-ES" b="1" dirty="0"/>
              <a:t> </a:t>
            </a:r>
            <a:r>
              <a:rPr lang="es-ES" b="1" dirty="0" smtClean="0"/>
              <a:t>corporal a </a:t>
            </a:r>
            <a:r>
              <a:rPr lang="es-ES" b="1" dirty="0"/>
              <a:t>través de los géneros musicales y el movimiento</a:t>
            </a:r>
            <a:endParaRPr lang="es-CO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069623" y="5418202"/>
            <a:ext cx="8915399" cy="575483"/>
          </a:xfrm>
        </p:spPr>
        <p:txBody>
          <a:bodyPr>
            <a:normAutofit/>
          </a:bodyPr>
          <a:lstStyle/>
          <a:p>
            <a:pPr algn="ctr"/>
            <a:r>
              <a:rPr lang="es-CO" sz="2400" b="1" dirty="0" smtClean="0"/>
              <a:t>GÉNEROS MUSICALES</a:t>
            </a:r>
            <a:endParaRPr lang="es-CO" sz="2400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920" y="3771900"/>
            <a:ext cx="3136280" cy="30861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8045" y="3547534"/>
            <a:ext cx="4413955" cy="331046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2295" y="3184563"/>
            <a:ext cx="3128210" cy="367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27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88274" y="346484"/>
            <a:ext cx="9855926" cy="1333804"/>
          </a:xfrm>
        </p:spPr>
        <p:txBody>
          <a:bodyPr>
            <a:normAutofit fontScale="90000"/>
          </a:bodyPr>
          <a:lstStyle/>
          <a:p>
            <a:r>
              <a:rPr lang="es-CO" sz="4400" dirty="0" smtClean="0">
                <a:solidFill>
                  <a:srgbClr val="0070C0"/>
                </a:solidFill>
              </a:rPr>
              <a:t>¿</a:t>
            </a:r>
            <a:r>
              <a:rPr lang="es-CO" sz="4400" dirty="0">
                <a:solidFill>
                  <a:srgbClr val="0070C0"/>
                </a:solidFill>
              </a:rPr>
              <a:t>Cómo </a:t>
            </a:r>
            <a:r>
              <a:rPr lang="es-CO" sz="4400" dirty="0" smtClean="0">
                <a:solidFill>
                  <a:srgbClr val="0070C0"/>
                </a:solidFill>
              </a:rPr>
              <a:t>voy a mejorar mi expresi</a:t>
            </a:r>
            <a:r>
              <a:rPr lang="es-ES" sz="4400" dirty="0" err="1" smtClean="0">
                <a:solidFill>
                  <a:srgbClr val="0070C0"/>
                </a:solidFill>
              </a:rPr>
              <a:t>ón</a:t>
            </a:r>
            <a:r>
              <a:rPr lang="es-ES" sz="4400" dirty="0" smtClean="0">
                <a:solidFill>
                  <a:srgbClr val="0070C0"/>
                </a:solidFill>
              </a:rPr>
              <a:t> corporal</a:t>
            </a:r>
            <a:r>
              <a:rPr lang="es-CO" sz="4400" dirty="0" smtClean="0">
                <a:solidFill>
                  <a:srgbClr val="0070C0"/>
                </a:solidFill>
              </a:rPr>
              <a:t>?</a:t>
            </a:r>
            <a:br>
              <a:rPr lang="es-CO" sz="4400" dirty="0" smtClean="0">
                <a:solidFill>
                  <a:srgbClr val="0070C0"/>
                </a:solidFill>
              </a:rPr>
            </a:br>
            <a:r>
              <a:rPr lang="es-CO" sz="4000" dirty="0" smtClean="0">
                <a:solidFill>
                  <a:srgbClr val="0070C0"/>
                </a:solidFill>
              </a:rPr>
              <a:t/>
            </a:r>
            <a:br>
              <a:rPr lang="es-CO" sz="4000" dirty="0" smtClean="0">
                <a:solidFill>
                  <a:srgbClr val="0070C0"/>
                </a:solidFill>
              </a:rPr>
            </a:br>
            <a:endParaRPr lang="es-CO" sz="4000" dirty="0">
              <a:solidFill>
                <a:srgbClr val="FF0000"/>
              </a:solidFill>
            </a:endParaRPr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9"/>
          <a:stretch/>
        </p:blipFill>
        <p:spPr bwMode="auto">
          <a:xfrm>
            <a:off x="1254259" y="1551683"/>
            <a:ext cx="3241124" cy="306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CuadroTexto"/>
          <p:cNvSpPr txBox="1"/>
          <p:nvPr/>
        </p:nvSpPr>
        <p:spPr>
          <a:xfrm rot="1601544">
            <a:off x="2581462" y="3181262"/>
            <a:ext cx="938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 smtClean="0"/>
              <a:t>???</a:t>
            </a:r>
            <a:endParaRPr lang="es-CO" b="1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1367" y="1883488"/>
            <a:ext cx="6876363" cy="4345861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91074" y="4818683"/>
            <a:ext cx="49149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4000" dirty="0" smtClean="0">
                <a:solidFill>
                  <a:srgbClr val="FF0000"/>
                </a:solidFill>
              </a:rPr>
              <a:t>¿Qué necesitamos? </a:t>
            </a:r>
          </a:p>
          <a:p>
            <a:r>
              <a:rPr lang="es-ES" sz="4000" dirty="0" smtClean="0">
                <a:solidFill>
                  <a:srgbClr val="FF0000"/>
                </a:solidFill>
              </a:rPr>
              <a:t>¿ A través de qué?</a:t>
            </a:r>
            <a:endParaRPr lang="es-ES_tradnl" sz="4000" dirty="0"/>
          </a:p>
        </p:txBody>
      </p:sp>
    </p:spTree>
    <p:extLst>
      <p:ext uri="{BB962C8B-B14F-4D97-AF65-F5344CB8AC3E}">
        <p14:creationId xmlns:p14="http://schemas.microsoft.com/office/powerpoint/2010/main" val="389720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045367" y="440449"/>
            <a:ext cx="7688602" cy="1698367"/>
          </a:xfrm>
        </p:spPr>
        <p:txBody>
          <a:bodyPr>
            <a:normAutofit fontScale="90000"/>
          </a:bodyPr>
          <a:lstStyle/>
          <a:p>
            <a:r>
              <a:rPr lang="is-IS" dirty="0" smtClean="0">
                <a:solidFill>
                  <a:srgbClr val="FF0000"/>
                </a:solidFill>
              </a:rPr>
              <a:t> </a:t>
            </a:r>
            <a:r>
              <a:rPr lang="es-ES" sz="3100" dirty="0" smtClean="0">
                <a:solidFill>
                  <a:srgbClr val="FF0000"/>
                </a:solidFill>
              </a:rPr>
              <a:t>¿Cómo </a:t>
            </a:r>
            <a:r>
              <a:rPr lang="es-ES" sz="3100" dirty="0">
                <a:solidFill>
                  <a:srgbClr val="FF0000"/>
                </a:solidFill>
              </a:rPr>
              <a:t>influye el movimiento y la condición física en la ejecución de los pasos básicos de los géneros musicales?</a:t>
            </a:r>
            <a:r>
              <a:rPr lang="es-CO" sz="3100" dirty="0">
                <a:solidFill>
                  <a:srgbClr val="FF0000"/>
                </a:solidFill>
              </a:rPr>
              <a:t/>
            </a:r>
            <a:br>
              <a:rPr lang="es-CO" sz="3100" dirty="0">
                <a:solidFill>
                  <a:srgbClr val="FF0000"/>
                </a:solidFill>
              </a:rPr>
            </a:br>
            <a:endParaRPr lang="es-ES_tradnl" sz="3100" dirty="0">
              <a:solidFill>
                <a:srgbClr val="FF0000"/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5629275" y="2160982"/>
            <a:ext cx="5343525" cy="4077373"/>
          </a:xfrm>
        </p:spPr>
        <p:txBody>
          <a:bodyPr/>
          <a:lstStyle/>
          <a:p>
            <a:endParaRPr lang="es-ES_tradnl" dirty="0" smtClean="0"/>
          </a:p>
          <a:p>
            <a:endParaRPr lang="es-ES_tradnl" dirty="0"/>
          </a:p>
        </p:txBody>
      </p:sp>
      <p:pic>
        <p:nvPicPr>
          <p:cNvPr id="7" name="Marcador de contenido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71702" y="2509854"/>
            <a:ext cx="3879688" cy="3779350"/>
          </a:xfrm>
          <a:prstGeom prst="rect">
            <a:avLst/>
          </a:prstGeom>
        </p:spPr>
      </p:pic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7163116" y="5662095"/>
            <a:ext cx="4185618" cy="576262"/>
          </a:xfrm>
        </p:spPr>
        <p:txBody>
          <a:bodyPr/>
          <a:lstStyle/>
          <a:p>
            <a:endParaRPr lang="es-ES_tradnl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7288" y="2483603"/>
            <a:ext cx="275590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5284" y="4471647"/>
            <a:ext cx="2767870" cy="2122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001" y="4499202"/>
            <a:ext cx="1743075" cy="2147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1231" y="118260"/>
            <a:ext cx="2515104" cy="229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73700" y="2509855"/>
            <a:ext cx="2560269" cy="1917730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55370" y="4083025"/>
            <a:ext cx="2857500" cy="2857500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64958" y="1931842"/>
            <a:ext cx="3101956" cy="2129018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0980" y="206591"/>
            <a:ext cx="2020565" cy="172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15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531" y="771761"/>
            <a:ext cx="2890126" cy="2890126"/>
          </a:xfrm>
          <a:prstGeom prst="rect">
            <a:avLst/>
          </a:prstGeom>
        </p:spPr>
      </p:pic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2194391" y="1105717"/>
            <a:ext cx="6665114" cy="1790774"/>
          </a:xfrm>
        </p:spPr>
        <p:txBody>
          <a:bodyPr/>
          <a:lstStyle/>
          <a:p>
            <a:pPr algn="ctr"/>
            <a:r>
              <a:rPr lang="es-CO" sz="3200" dirty="0" smtClean="0">
                <a:solidFill>
                  <a:srgbClr val="FF0000"/>
                </a:solidFill>
                <a:latin typeface="+mj-lt"/>
              </a:rPr>
              <a:t>CONSEGUIREMOS MOVIMIENTOS ESTECTICOS, CON FUERZA Y ELEGANTES </a:t>
            </a:r>
          </a:p>
          <a:p>
            <a:pPr algn="ctr"/>
            <a:r>
              <a:rPr lang="es-CO" sz="2800" dirty="0" smtClean="0">
                <a:solidFill>
                  <a:srgbClr val="FF0000"/>
                </a:solidFill>
                <a:latin typeface="+mj-lt"/>
              </a:rPr>
              <a:t>ADEM</a:t>
            </a:r>
            <a:r>
              <a:rPr lang="es-ES" sz="2800" dirty="0" smtClean="0">
                <a:solidFill>
                  <a:srgbClr val="FF0000"/>
                </a:solidFill>
                <a:latin typeface="+mj-lt"/>
              </a:rPr>
              <a:t>ÁS MEJORAREMOS LA INTERACCIÓN CON LOS DEMÁS.</a:t>
            </a:r>
            <a:endParaRPr lang="es-CO" sz="2800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7" name="Marcador de contenido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765436439"/>
              </p:ext>
            </p:extLst>
          </p:nvPr>
        </p:nvGraphicFramePr>
        <p:xfrm>
          <a:off x="8203475" y="5172890"/>
          <a:ext cx="20828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/>
              </a:tblGrid>
              <a:tr h="182881"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1748" y="3746498"/>
            <a:ext cx="4393560" cy="2745975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516" y="3746499"/>
            <a:ext cx="2311400" cy="3111500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56657" y="3116509"/>
            <a:ext cx="3809245" cy="3800474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59505" y="97319"/>
            <a:ext cx="3332496" cy="3332496"/>
          </a:xfrm>
          <a:prstGeom prst="rect">
            <a:avLst/>
          </a:prstGeom>
        </p:spPr>
      </p:pic>
      <p:sp>
        <p:nvSpPr>
          <p:cNvPr id="18" name="Título 17"/>
          <p:cNvSpPr>
            <a:spLocks noGrp="1"/>
          </p:cNvSpPr>
          <p:nvPr>
            <p:ph type="title"/>
          </p:nvPr>
        </p:nvSpPr>
        <p:spPr>
          <a:xfrm>
            <a:off x="1828722" y="336884"/>
            <a:ext cx="6834015" cy="1347537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/>
            </a:r>
            <a:br>
              <a:rPr lang="es-ES_tradnl" dirty="0" smtClean="0"/>
            </a:br>
            <a:r>
              <a:rPr lang="es-ES_tradnl" dirty="0"/>
              <a:t/>
            </a:r>
            <a:br>
              <a:rPr lang="es-ES_tradnl" dirty="0"/>
            </a:br>
            <a:r>
              <a:rPr lang="es-ES_tradnl" dirty="0" smtClean="0"/>
              <a:t/>
            </a:r>
            <a:br>
              <a:rPr lang="es-ES_tradnl" dirty="0" smtClean="0"/>
            </a:br>
            <a:r>
              <a:rPr lang="es-ES_tradnl" dirty="0"/>
              <a:t/>
            </a:r>
            <a:br>
              <a:rPr lang="es-ES_tradnl" dirty="0"/>
            </a:br>
            <a:r>
              <a:rPr lang="es-ES_tradnl" dirty="0" smtClean="0"/>
              <a:t/>
            </a:r>
            <a:br>
              <a:rPr lang="es-ES_tradnl" dirty="0" smtClean="0"/>
            </a:b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22799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19788" cy="1502863"/>
          </a:xfrm>
        </p:spPr>
        <p:txBody>
          <a:bodyPr>
            <a:normAutofit fontScale="90000"/>
          </a:bodyPr>
          <a:lstStyle/>
          <a:p>
            <a:r>
              <a:rPr lang="es-ES" dirty="0">
                <a:solidFill>
                  <a:schemeClr val="tx1"/>
                </a:solidFill>
              </a:rPr>
              <a:t>Cómo el movimiento estético y su técnica aplicados en una secuencia coreográfica son expresión de una </a:t>
            </a:r>
            <a:r>
              <a:rPr lang="es-ES" b="1" u="sng" dirty="0" smtClean="0">
                <a:solidFill>
                  <a:schemeClr val="tx1"/>
                </a:solidFill>
              </a:rPr>
              <a:t>CULTURA</a:t>
            </a:r>
            <a:r>
              <a:rPr lang="es-ES" dirty="0" smtClean="0">
                <a:solidFill>
                  <a:schemeClr val="tx1"/>
                </a:solidFill>
              </a:rPr>
              <a:t>? </a:t>
            </a:r>
            <a:endParaRPr lang="es-ES_tradnl" dirty="0">
              <a:solidFill>
                <a:schemeClr val="tx1"/>
              </a:solidFill>
            </a:endParaRPr>
          </a:p>
        </p:txBody>
      </p:sp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7122" y="702128"/>
            <a:ext cx="2775858" cy="2775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9"/>
          <a:stretch/>
        </p:blipFill>
        <p:spPr bwMode="auto">
          <a:xfrm>
            <a:off x="8978104" y="3917360"/>
            <a:ext cx="3213895" cy="3038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ángulo 12"/>
          <p:cNvSpPr/>
          <p:nvPr/>
        </p:nvSpPr>
        <p:spPr>
          <a:xfrm>
            <a:off x="511438" y="2488979"/>
            <a:ext cx="43974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400" dirty="0" err="1" smtClean="0">
                <a:solidFill>
                  <a:schemeClr val="accent6"/>
                </a:solidFill>
              </a:rPr>
              <a:t>Regi</a:t>
            </a:r>
            <a:r>
              <a:rPr lang="es-ES" sz="2400" dirty="0" err="1" smtClean="0">
                <a:solidFill>
                  <a:schemeClr val="accent6"/>
                </a:solidFill>
              </a:rPr>
              <a:t>ón</a:t>
            </a:r>
            <a:r>
              <a:rPr lang="es-ES" sz="2400" dirty="0" smtClean="0">
                <a:solidFill>
                  <a:schemeClr val="accent6"/>
                </a:solidFill>
              </a:rPr>
              <a:t> Andina SAN JUANERO</a:t>
            </a:r>
            <a:endParaRPr lang="es-ES_tradnl" sz="2400" dirty="0">
              <a:solidFill>
                <a:schemeClr val="accent6"/>
              </a:solidFill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511438" y="4551082"/>
            <a:ext cx="84666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dirty="0" smtClean="0"/>
              <a:t>¿Cómo </a:t>
            </a:r>
            <a:r>
              <a:rPr lang="es-ES" sz="3200" dirty="0"/>
              <a:t>ayuda la práctica y la creación de una coreografía en mi </a:t>
            </a:r>
            <a:r>
              <a:rPr lang="es-ES" sz="3200" b="1" dirty="0" smtClean="0"/>
              <a:t>INTERACCIÓN</a:t>
            </a:r>
            <a:r>
              <a:rPr lang="es-ES" sz="3200" dirty="0" smtClean="0"/>
              <a:t> con </a:t>
            </a:r>
            <a:r>
              <a:rPr lang="es-ES" sz="3200" dirty="0"/>
              <a:t>los demás? </a:t>
            </a:r>
            <a:endParaRPr lang="es-CO" sz="3200" dirty="0"/>
          </a:p>
        </p:txBody>
      </p:sp>
      <p:sp>
        <p:nvSpPr>
          <p:cNvPr id="17" name="CuadroTexto 16"/>
          <p:cNvSpPr txBox="1"/>
          <p:nvPr/>
        </p:nvSpPr>
        <p:spPr>
          <a:xfrm>
            <a:off x="5490658" y="2564391"/>
            <a:ext cx="37064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dirty="0" smtClean="0">
                <a:solidFill>
                  <a:srgbClr val="00B050"/>
                </a:solidFill>
              </a:rPr>
              <a:t>Costa pacifica CURRULAO</a:t>
            </a:r>
            <a:endParaRPr lang="es-ES_tradnl" sz="2400" dirty="0">
              <a:solidFill>
                <a:srgbClr val="00B050"/>
              </a:solidFill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511438" y="3353533"/>
            <a:ext cx="38168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dirty="0" smtClean="0">
                <a:solidFill>
                  <a:srgbClr val="0070C0"/>
                </a:solidFill>
              </a:rPr>
              <a:t>Costa </a:t>
            </a:r>
            <a:r>
              <a:rPr lang="es-ES_tradnl" sz="2400" dirty="0" err="1" smtClean="0">
                <a:solidFill>
                  <a:srgbClr val="0070C0"/>
                </a:solidFill>
              </a:rPr>
              <a:t>Atlantica</a:t>
            </a:r>
            <a:r>
              <a:rPr lang="es-ES_tradnl" sz="2400" dirty="0">
                <a:solidFill>
                  <a:srgbClr val="0070C0"/>
                </a:solidFill>
              </a:rPr>
              <a:t> </a:t>
            </a:r>
            <a:r>
              <a:rPr lang="es-ES_tradnl" sz="2400" dirty="0" smtClean="0">
                <a:solidFill>
                  <a:srgbClr val="0070C0"/>
                </a:solidFill>
              </a:rPr>
              <a:t>LA CUMBIA</a:t>
            </a:r>
            <a:endParaRPr lang="es-ES_tradnl" sz="2400" dirty="0">
              <a:solidFill>
                <a:srgbClr val="0070C0"/>
              </a:solidFill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5348912" y="3353533"/>
            <a:ext cx="3989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dirty="0" err="1" smtClean="0">
                <a:solidFill>
                  <a:srgbClr val="7030A0"/>
                </a:solidFill>
              </a:rPr>
              <a:t>Regi</a:t>
            </a:r>
            <a:r>
              <a:rPr lang="es-ES" sz="2400" dirty="0" err="1" smtClean="0">
                <a:solidFill>
                  <a:srgbClr val="7030A0"/>
                </a:solidFill>
              </a:rPr>
              <a:t>ón</a:t>
            </a:r>
            <a:r>
              <a:rPr lang="es-ES" sz="2400" dirty="0" smtClean="0">
                <a:solidFill>
                  <a:srgbClr val="7030A0"/>
                </a:solidFill>
              </a:rPr>
              <a:t> Oriental JOROPO</a:t>
            </a:r>
            <a:endParaRPr lang="es-ES_tradnl" sz="2400" dirty="0">
              <a:solidFill>
                <a:srgbClr val="7030A0"/>
              </a:solidFill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3657600" y="3917360"/>
            <a:ext cx="3320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 smtClean="0">
                <a:solidFill>
                  <a:srgbClr val="FF0000"/>
                </a:solidFill>
              </a:rPr>
              <a:t>Cali LA SALSA</a:t>
            </a:r>
            <a:endParaRPr lang="es-ES_tradnl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4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dirty="0" smtClean="0">
                <a:solidFill>
                  <a:schemeClr val="tx1"/>
                </a:solidFill>
              </a:rPr>
              <a:t/>
            </a:r>
            <a:br>
              <a:rPr lang="es-CO" dirty="0" smtClean="0">
                <a:solidFill>
                  <a:schemeClr val="tx1"/>
                </a:solidFill>
              </a:rPr>
            </a:br>
            <a:endParaRPr lang="es-ES_tradnl" dirty="0"/>
          </a:p>
        </p:txBody>
      </p:sp>
      <p:sp>
        <p:nvSpPr>
          <p:cNvPr id="7" name="Rectángulo 6"/>
          <p:cNvSpPr/>
          <p:nvPr/>
        </p:nvSpPr>
        <p:spPr>
          <a:xfrm>
            <a:off x="3178001" y="438930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dirty="0" smtClean="0"/>
              <a:t>¿</a:t>
            </a:r>
            <a:endParaRPr lang="es-CO" dirty="0"/>
          </a:p>
        </p:txBody>
      </p:sp>
      <p:sp>
        <p:nvSpPr>
          <p:cNvPr id="10" name="Rectángulo 9"/>
          <p:cNvSpPr/>
          <p:nvPr/>
        </p:nvSpPr>
        <p:spPr>
          <a:xfrm>
            <a:off x="677334" y="794085"/>
            <a:ext cx="846666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3200" b="1" dirty="0" smtClean="0">
                <a:solidFill>
                  <a:srgbClr val="404040"/>
                </a:solidFill>
                <a:latin typeface="+mj-lt"/>
              </a:rPr>
              <a:t>LA</a:t>
            </a:r>
            <a:r>
              <a:rPr lang="es-ES_tradnl" sz="3200" dirty="0" smtClean="0">
                <a:solidFill>
                  <a:srgbClr val="404040"/>
                </a:solidFill>
                <a:latin typeface="+mj-lt"/>
              </a:rPr>
              <a:t> </a:t>
            </a:r>
            <a:r>
              <a:rPr lang="es-ES_tradnl" sz="3200" b="1" dirty="0" smtClean="0">
                <a:solidFill>
                  <a:srgbClr val="404040"/>
                </a:solidFill>
                <a:latin typeface="+mj-lt"/>
              </a:rPr>
              <a:t>CULTURA</a:t>
            </a:r>
            <a:r>
              <a:rPr lang="es-ES_tradnl" sz="3200" dirty="0" smtClean="0">
                <a:solidFill>
                  <a:srgbClr val="404040"/>
                </a:solidFill>
                <a:latin typeface="+mj-lt"/>
              </a:rPr>
              <a:t> popular </a:t>
            </a:r>
            <a:r>
              <a:rPr lang="es-ES_tradnl" sz="3200" dirty="0">
                <a:solidFill>
                  <a:srgbClr val="404040"/>
                </a:solidFill>
                <a:latin typeface="+mj-lt"/>
              </a:rPr>
              <a:t>es algo creado por un determinado pueblo, y este pueblo tiene un papel activo en su creación. Puede ser </a:t>
            </a:r>
            <a:r>
              <a:rPr lang="es-ES_tradnl" sz="3200" dirty="0" smtClean="0">
                <a:solidFill>
                  <a:srgbClr val="404040"/>
                </a:solidFill>
                <a:latin typeface="+mj-lt"/>
              </a:rPr>
              <a:t>a </a:t>
            </a:r>
            <a:r>
              <a:rPr lang="es-ES_tradnl" sz="3200" dirty="0" err="1" smtClean="0">
                <a:solidFill>
                  <a:srgbClr val="404040"/>
                </a:solidFill>
                <a:latin typeface="+mj-lt"/>
              </a:rPr>
              <a:t>trav</a:t>
            </a:r>
            <a:r>
              <a:rPr lang="es-ES" sz="3200" dirty="0" err="1" smtClean="0">
                <a:solidFill>
                  <a:srgbClr val="404040"/>
                </a:solidFill>
                <a:latin typeface="+mj-lt"/>
              </a:rPr>
              <a:t>és</a:t>
            </a:r>
            <a:r>
              <a:rPr lang="es-ES" sz="3200" dirty="0" smtClean="0">
                <a:solidFill>
                  <a:srgbClr val="404040"/>
                </a:solidFill>
                <a:latin typeface="+mj-lt"/>
              </a:rPr>
              <a:t> de </a:t>
            </a:r>
            <a:r>
              <a:rPr lang="es-ES_tradnl" sz="3200" dirty="0" smtClean="0">
                <a:solidFill>
                  <a:srgbClr val="404040"/>
                </a:solidFill>
                <a:latin typeface="+mj-lt"/>
              </a:rPr>
              <a:t>la </a:t>
            </a:r>
            <a:r>
              <a:rPr lang="es-ES_tradnl" sz="3200" dirty="0">
                <a:solidFill>
                  <a:srgbClr val="404040"/>
                </a:solidFill>
                <a:latin typeface="+mj-lt"/>
              </a:rPr>
              <a:t>literatura, </a:t>
            </a:r>
            <a:r>
              <a:rPr lang="es-ES_tradnl" sz="3200" b="1" dirty="0" smtClean="0">
                <a:solidFill>
                  <a:srgbClr val="404040"/>
                </a:solidFill>
                <a:latin typeface="+mj-lt"/>
              </a:rPr>
              <a:t>LA MÚSICA</a:t>
            </a:r>
            <a:r>
              <a:rPr lang="es-ES_tradnl" sz="3200" dirty="0" smtClean="0">
                <a:solidFill>
                  <a:srgbClr val="404040"/>
                </a:solidFill>
                <a:latin typeface="+mj-lt"/>
              </a:rPr>
              <a:t>, </a:t>
            </a:r>
            <a:r>
              <a:rPr lang="es-ES_tradnl" sz="3200" dirty="0">
                <a:solidFill>
                  <a:srgbClr val="404040"/>
                </a:solidFill>
                <a:latin typeface="+mj-lt"/>
              </a:rPr>
              <a:t>el arte, etc. La cultura popular es influenciada por las creencias de las personas en cuestión y se forma a través </a:t>
            </a:r>
            <a:r>
              <a:rPr lang="es-ES_tradnl" sz="3200" dirty="0" smtClean="0">
                <a:solidFill>
                  <a:srgbClr val="404040"/>
                </a:solidFill>
                <a:latin typeface="+mj-lt"/>
              </a:rPr>
              <a:t>de la </a:t>
            </a:r>
            <a:r>
              <a:rPr lang="es-ES_tradnl" sz="3200" b="1" dirty="0" smtClean="0">
                <a:solidFill>
                  <a:srgbClr val="404040"/>
                </a:solidFill>
                <a:latin typeface="+mj-lt"/>
              </a:rPr>
              <a:t>INTERACCION</a:t>
            </a:r>
            <a:r>
              <a:rPr lang="es-ES_tradnl" sz="3200" dirty="0" smtClean="0">
                <a:solidFill>
                  <a:srgbClr val="404040"/>
                </a:solidFill>
                <a:latin typeface="+mj-lt"/>
              </a:rPr>
              <a:t> entre </a:t>
            </a:r>
            <a:r>
              <a:rPr lang="es-ES_tradnl" sz="3200" dirty="0">
                <a:solidFill>
                  <a:srgbClr val="404040"/>
                </a:solidFill>
                <a:latin typeface="+mj-lt"/>
              </a:rPr>
              <a:t>los individuos de ciertas regiones</a:t>
            </a:r>
            <a:r>
              <a:rPr lang="es-ES_tradnl" sz="3200" dirty="0" smtClean="0">
                <a:solidFill>
                  <a:srgbClr val="404040"/>
                </a:solidFill>
                <a:latin typeface="+mj-lt"/>
              </a:rPr>
              <a:t>.</a:t>
            </a:r>
          </a:p>
          <a:p>
            <a:endParaRPr lang="es-ES_tradnl" sz="3200" dirty="0" smtClean="0">
              <a:solidFill>
                <a:srgbClr val="404040"/>
              </a:solidFill>
              <a:latin typeface="+mj-lt"/>
            </a:endParaRPr>
          </a:p>
          <a:p>
            <a:endParaRPr lang="es-ES_tradnl" sz="3200" dirty="0">
              <a:solidFill>
                <a:srgbClr val="404040"/>
              </a:solidFill>
              <a:latin typeface="+mj-lt"/>
            </a:endParaRPr>
          </a:p>
          <a:p>
            <a:endParaRPr lang="es-ES_tradnl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8964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89212" y="391886"/>
            <a:ext cx="8915399" cy="6466114"/>
          </a:xfrm>
        </p:spPr>
        <p:txBody>
          <a:bodyPr>
            <a:noAutofit/>
          </a:bodyPr>
          <a:lstStyle/>
          <a:p>
            <a:r>
              <a:rPr lang="es-CO" sz="2800" b="1" dirty="0">
                <a:latin typeface="Arial" panose="020B0604020202020204" pitchFamily="34" charset="0"/>
                <a:cs typeface="Arial" panose="020B0604020202020204" pitchFamily="34" charset="0"/>
              </a:rPr>
              <a:t>TAREA</a:t>
            </a:r>
            <a:br>
              <a:rPr lang="es-CO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28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s-CO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2800" dirty="0">
                <a:solidFill>
                  <a:srgbClr val="FF0000"/>
                </a:solidFill>
              </a:rPr>
              <a:t>Diseña, </a:t>
            </a:r>
            <a:r>
              <a:rPr lang="en-US" sz="2800" dirty="0" err="1">
                <a:solidFill>
                  <a:srgbClr val="FF0000"/>
                </a:solidFill>
              </a:rPr>
              <a:t>presenta</a:t>
            </a:r>
            <a:r>
              <a:rPr lang="en-US" sz="2800" dirty="0">
                <a:solidFill>
                  <a:srgbClr val="FF0000"/>
                </a:solidFill>
              </a:rPr>
              <a:t> y </a:t>
            </a:r>
            <a:r>
              <a:rPr lang="es-ES" sz="2800" dirty="0">
                <a:solidFill>
                  <a:srgbClr val="FF0000"/>
                </a:solidFill>
              </a:rPr>
              <a:t>ejecuta </a:t>
            </a:r>
            <a:r>
              <a:rPr lang="en-US" sz="2800" dirty="0" err="1">
                <a:solidFill>
                  <a:srgbClr val="FF0000"/>
                </a:solidFill>
              </a:rPr>
              <a:t>una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coreografía</a:t>
            </a:r>
            <a:r>
              <a:rPr lang="en-US" sz="2800" dirty="0">
                <a:solidFill>
                  <a:srgbClr val="FF0000"/>
                </a:solidFill>
              </a:rPr>
              <a:t> de salsa</a:t>
            </a:r>
            <a:r>
              <a:rPr lang="es-ES" sz="2800" dirty="0">
                <a:solidFill>
                  <a:srgbClr val="FF0000"/>
                </a:solidFill>
              </a:rPr>
              <a:t>, </a:t>
            </a:r>
            <a:r>
              <a:rPr lang="en-US" sz="2800" dirty="0">
                <a:solidFill>
                  <a:srgbClr val="FF0000"/>
                </a:solidFill>
              </a:rPr>
              <a:t>salsa </a:t>
            </a:r>
            <a:r>
              <a:rPr lang="en-US" sz="2800" dirty="0" err="1">
                <a:solidFill>
                  <a:srgbClr val="FF0000"/>
                </a:solidFill>
              </a:rPr>
              <a:t>choque</a:t>
            </a:r>
            <a:r>
              <a:rPr lang="en-US" sz="2800" dirty="0">
                <a:solidFill>
                  <a:srgbClr val="FF0000"/>
                </a:solidFill>
              </a:rPr>
              <a:t>, </a:t>
            </a:r>
            <a:r>
              <a:rPr lang="en-US" sz="2800" dirty="0" err="1">
                <a:solidFill>
                  <a:srgbClr val="FF0000"/>
                </a:solidFill>
              </a:rPr>
              <a:t>bachata</a:t>
            </a:r>
            <a:r>
              <a:rPr lang="en-US" sz="2800" dirty="0">
                <a:solidFill>
                  <a:srgbClr val="FF0000"/>
                </a:solidFill>
              </a:rPr>
              <a:t> y merengue con </a:t>
            </a:r>
            <a:r>
              <a:rPr lang="en-US" sz="2800" dirty="0" err="1">
                <a:solidFill>
                  <a:srgbClr val="FF0000"/>
                </a:solidFill>
              </a:rPr>
              <a:t>una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duración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mínima</a:t>
            </a:r>
            <a:r>
              <a:rPr lang="en-US" sz="2800" dirty="0">
                <a:solidFill>
                  <a:srgbClr val="FF0000"/>
                </a:solidFill>
              </a:rPr>
              <a:t> de 4 </a:t>
            </a:r>
            <a:r>
              <a:rPr lang="en-US" sz="2800" dirty="0" err="1">
                <a:solidFill>
                  <a:srgbClr val="FF0000"/>
                </a:solidFill>
              </a:rPr>
              <a:t>minutos</a:t>
            </a:r>
            <a:r>
              <a:rPr lang="en-US" sz="2800" dirty="0">
                <a:solidFill>
                  <a:srgbClr val="FF0000"/>
                </a:solidFill>
              </a:rPr>
              <a:t>, 1 </a:t>
            </a:r>
            <a:r>
              <a:rPr lang="en-US" sz="2800" dirty="0" err="1">
                <a:solidFill>
                  <a:srgbClr val="FF0000"/>
                </a:solidFill>
              </a:rPr>
              <a:t>minuto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por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género</a:t>
            </a:r>
            <a:r>
              <a:rPr lang="en-US" sz="2800" dirty="0">
                <a:solidFill>
                  <a:srgbClr val="FF0000"/>
                </a:solidFill>
              </a:rPr>
              <a:t> musical, </a:t>
            </a:r>
            <a:r>
              <a:rPr lang="en-US" sz="2800" dirty="0" err="1">
                <a:solidFill>
                  <a:srgbClr val="FF0000"/>
                </a:solidFill>
              </a:rPr>
              <a:t>mostrando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habilidades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coordinativas</a:t>
            </a:r>
            <a:r>
              <a:rPr lang="en-US" sz="2800" dirty="0">
                <a:solidFill>
                  <a:srgbClr val="FF0000"/>
                </a:solidFill>
              </a:rPr>
              <a:t> y </a:t>
            </a:r>
            <a:r>
              <a:rPr lang="en-US" sz="2800" dirty="0" err="1">
                <a:solidFill>
                  <a:srgbClr val="FF0000"/>
                </a:solidFill>
              </a:rPr>
              <a:t>técnicas</a:t>
            </a:r>
            <a:r>
              <a:rPr lang="en-US" sz="2800" dirty="0">
                <a:solidFill>
                  <a:srgbClr val="FF0000"/>
                </a:solidFill>
              </a:rPr>
              <a:t> de </a:t>
            </a:r>
            <a:r>
              <a:rPr lang="en-US" sz="2800" dirty="0" err="1">
                <a:solidFill>
                  <a:srgbClr val="FF0000"/>
                </a:solidFill>
              </a:rPr>
              <a:t>cada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género</a:t>
            </a:r>
            <a:r>
              <a:rPr lang="en-US" sz="2800" dirty="0">
                <a:solidFill>
                  <a:srgbClr val="FF0000"/>
                </a:solidFill>
              </a:rPr>
              <a:t>, </a:t>
            </a:r>
            <a:r>
              <a:rPr lang="en-US" sz="2800" dirty="0" err="1">
                <a:solidFill>
                  <a:srgbClr val="FF0000"/>
                </a:solidFill>
              </a:rPr>
              <a:t>utilizando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desplazamientos</a:t>
            </a:r>
            <a:r>
              <a:rPr lang="en-US" sz="2800" dirty="0">
                <a:solidFill>
                  <a:srgbClr val="FF0000"/>
                </a:solidFill>
              </a:rPr>
              <a:t> en </a:t>
            </a:r>
            <a:r>
              <a:rPr lang="en-US" sz="2800" dirty="0" err="1">
                <a:solidFill>
                  <a:srgbClr val="FF0000"/>
                </a:solidFill>
              </a:rPr>
              <a:t>diferentes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direcciones</a:t>
            </a:r>
            <a:r>
              <a:rPr lang="en-US" sz="2800" dirty="0">
                <a:solidFill>
                  <a:srgbClr val="FF0000"/>
                </a:solidFill>
              </a:rPr>
              <a:t> y </a:t>
            </a:r>
            <a:r>
              <a:rPr lang="en-US" sz="2800" dirty="0" err="1">
                <a:solidFill>
                  <a:srgbClr val="FF0000"/>
                </a:solidFill>
              </a:rPr>
              <a:t>conteo</a:t>
            </a:r>
            <a:r>
              <a:rPr lang="en-US" sz="2800" dirty="0">
                <a:solidFill>
                  <a:srgbClr val="FF0000"/>
                </a:solidFill>
              </a:rPr>
              <a:t> musical en el </a:t>
            </a:r>
            <a:r>
              <a:rPr lang="en-US" sz="2800" dirty="0" err="1">
                <a:solidFill>
                  <a:srgbClr val="FF0000"/>
                </a:solidFill>
              </a:rPr>
              <a:t>caso</a:t>
            </a:r>
            <a:r>
              <a:rPr lang="en-US" sz="2800" dirty="0">
                <a:solidFill>
                  <a:srgbClr val="FF0000"/>
                </a:solidFill>
              </a:rPr>
              <a:t> de la salsa, </a:t>
            </a:r>
            <a:r>
              <a:rPr lang="en-US" sz="2800" dirty="0" err="1">
                <a:solidFill>
                  <a:srgbClr val="FF0000"/>
                </a:solidFill>
              </a:rPr>
              <a:t>utilizamos</a:t>
            </a:r>
            <a:r>
              <a:rPr lang="en-US" sz="2800" dirty="0">
                <a:solidFill>
                  <a:srgbClr val="FF0000"/>
                </a:solidFill>
              </a:rPr>
              <a:t> 2 </a:t>
            </a:r>
            <a:r>
              <a:rPr lang="en-US" sz="2800" dirty="0" err="1">
                <a:solidFill>
                  <a:srgbClr val="FF0000"/>
                </a:solidFill>
              </a:rPr>
              <a:t>compases</a:t>
            </a:r>
            <a:r>
              <a:rPr lang="en-US" sz="2800" dirty="0">
                <a:solidFill>
                  <a:srgbClr val="FF0000"/>
                </a:solidFill>
              </a:rPr>
              <a:t> (8 </a:t>
            </a:r>
            <a:r>
              <a:rPr lang="en-US" sz="2800" dirty="0" err="1">
                <a:solidFill>
                  <a:srgbClr val="FF0000"/>
                </a:solidFill>
              </a:rPr>
              <a:t>tiempos</a:t>
            </a:r>
            <a:r>
              <a:rPr lang="en-US" sz="2800" dirty="0">
                <a:solidFill>
                  <a:srgbClr val="FF0000"/>
                </a:solidFill>
              </a:rPr>
              <a:t> musicales)</a:t>
            </a:r>
            <a:r>
              <a:rPr lang="en-US" sz="2800" dirty="0"/>
              <a:t>.</a:t>
            </a:r>
            <a:r>
              <a:rPr lang="es-ES_tradnl" sz="2800" dirty="0"/>
              <a:t> </a:t>
            </a:r>
            <a:r>
              <a:rPr lang="es-ES_tradnl" sz="2800" dirty="0" smtClean="0"/>
              <a:t/>
            </a:r>
            <a:br>
              <a:rPr lang="es-ES_tradnl" sz="2800" dirty="0" smtClean="0"/>
            </a:br>
            <a:r>
              <a:rPr lang="es-ES_tradnl" sz="2800" dirty="0"/>
              <a:t/>
            </a:r>
            <a:br>
              <a:rPr lang="es-ES_tradnl" sz="2800" dirty="0"/>
            </a:br>
            <a:r>
              <a:rPr lang="es-CO" sz="2800" dirty="0">
                <a:solidFill>
                  <a:schemeClr val="tx1"/>
                </a:solidFill>
              </a:rPr>
              <a:t>Realizar una prueba escrita (Quiz) en la que describan ejercicios de acondicionamiento físico indicando los grupos musculares que actúan y especificando el origen, la inserción y las acciones que realizan.</a:t>
            </a:r>
            <a:br>
              <a:rPr lang="es-CO" sz="2800" dirty="0">
                <a:solidFill>
                  <a:schemeClr val="tx1"/>
                </a:solidFill>
              </a:rPr>
            </a:br>
            <a:r>
              <a:rPr lang="es-CO" sz="2800" dirty="0">
                <a:solidFill>
                  <a:schemeClr val="tx1"/>
                </a:solidFill>
                <a:hlinkClick r:id="rId3"/>
              </a:rPr>
              <a:t>https</a:t>
            </a:r>
            <a:r>
              <a:rPr lang="es-CO" sz="2800">
                <a:solidFill>
                  <a:schemeClr val="tx1"/>
                </a:solidFill>
                <a:hlinkClick r:id="rId3"/>
              </a:rPr>
              <a:t>://</a:t>
            </a:r>
            <a:r>
              <a:rPr lang="es-CO" sz="2800" smtClean="0">
                <a:solidFill>
                  <a:schemeClr val="tx1"/>
                </a:solidFill>
                <a:hlinkClick r:id="rId3"/>
              </a:rPr>
              <a:t>www.youtube.com/watch?v=9euAmqQ2Ap4</a:t>
            </a:r>
            <a:r>
              <a:rPr lang="es-CO" sz="2800" smtClean="0">
                <a:solidFill>
                  <a:schemeClr val="tx1"/>
                </a:solidFill>
              </a:rPr>
              <a:t/>
            </a:r>
            <a:br>
              <a:rPr lang="es-CO" sz="2800" smtClean="0">
                <a:solidFill>
                  <a:schemeClr val="tx1"/>
                </a:solidFill>
              </a:rPr>
            </a:br>
            <a:r>
              <a:rPr lang="es-ES_tradnl" sz="2800" dirty="0">
                <a:solidFill>
                  <a:schemeClr val="tx1"/>
                </a:solidFill>
              </a:rPr>
              <a:t/>
            </a:r>
            <a:br>
              <a:rPr lang="es-ES_tradnl" sz="2800" dirty="0">
                <a:solidFill>
                  <a:schemeClr val="tx1"/>
                </a:solidFill>
              </a:rPr>
            </a:br>
            <a:endParaRPr lang="es-CO" sz="2800" b="1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41997"/>
            <a:ext cx="1790700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325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a">
  <a:themeElements>
    <a:clrScheme name="Fac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1355</TotalTime>
  <Words>254</Words>
  <Application>Microsoft Macintosh PowerPoint</Application>
  <PresentationFormat>Panorámica</PresentationFormat>
  <Paragraphs>45</Paragraphs>
  <Slides>8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3" baseType="lpstr">
      <vt:lpstr>Arial</vt:lpstr>
      <vt:lpstr>Calibri</vt:lpstr>
      <vt:lpstr>Trebuchet MS</vt:lpstr>
      <vt:lpstr>Wingdings 3</vt:lpstr>
      <vt:lpstr>Faceta</vt:lpstr>
      <vt:lpstr>Expresión y Movimiento</vt:lpstr>
      <vt:lpstr>Mejora tu expresión corporal a través de los géneros musicales y el movimiento</vt:lpstr>
      <vt:lpstr>¿Cómo voy a mejorar mi expresión corporal?  </vt:lpstr>
      <vt:lpstr> ¿Cómo influye el movimiento y la condición física en la ejecución de los pasos básicos de los géneros musicales? </vt:lpstr>
      <vt:lpstr>     </vt:lpstr>
      <vt:lpstr>Cómo el movimiento estético y su técnica aplicados en una secuencia coreográfica son expresión de una CULTURA? </vt:lpstr>
      <vt:lpstr> </vt:lpstr>
      <vt:lpstr>TAREA  Diseña, presenta y ejecuta una coreografía de salsa, salsa choque, bachata y merengue con una duración mínima de 4 minutos, 1 minuto por género musical, mostrando habilidades coordinativas y técnicas de cada género, utilizando desplazamientos en diferentes direcciones y conteo musical en el caso de la salsa, utilizamos 2 compases (8 tiempos musicales).   Realizar una prueba escrita (Quiz) en la que describan ejercicios de acondicionamiento físico indicando los grupos musculares que actúan y especificando el origen, la inserción y las acciones que realizan. https://www.youtube.com/watch?v=9euAmqQ2Ap4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 de Mejoramiento de las Capacidades Físicas en el fútbol</dc:title>
  <dc:creator>maricel vivas</dc:creator>
  <cp:lastModifiedBy>Usuario de Microsoft Office</cp:lastModifiedBy>
  <cp:revision>103</cp:revision>
  <dcterms:created xsi:type="dcterms:W3CDTF">2016-08-25T20:06:48Z</dcterms:created>
  <dcterms:modified xsi:type="dcterms:W3CDTF">2017-10-12T02:52:26Z</dcterms:modified>
</cp:coreProperties>
</file>